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9EB7B-165C-4397-8CD3-716FEA1AD654}"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234F6-6434-455B-8FA3-F81A2D69E87E}" type="slidenum">
              <a:rPr lang="en-US" smtClean="0"/>
              <a:t>‹#›</a:t>
            </a:fld>
            <a:endParaRPr lang="en-US"/>
          </a:p>
        </p:txBody>
      </p:sp>
    </p:spTree>
    <p:extLst>
      <p:ext uri="{BB962C8B-B14F-4D97-AF65-F5344CB8AC3E}">
        <p14:creationId xmlns:p14="http://schemas.microsoft.com/office/powerpoint/2010/main" val="339453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234F6-6434-455B-8FA3-F81A2D69E87E}" type="slidenum">
              <a:rPr lang="en-US" smtClean="0"/>
              <a:t>2</a:t>
            </a:fld>
            <a:endParaRPr lang="en-US"/>
          </a:p>
        </p:txBody>
      </p:sp>
    </p:spTree>
    <p:extLst>
      <p:ext uri="{BB962C8B-B14F-4D97-AF65-F5344CB8AC3E}">
        <p14:creationId xmlns:p14="http://schemas.microsoft.com/office/powerpoint/2010/main" val="159797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4AE307-875F-4387-AE88-5C07807C383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132605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32965-B69B-4962-8926-A5BA338ED767}"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49735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504A4-A176-4340-97AB-34F4ECB985B0}"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407589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99A8B-8362-4C02-AEAE-5BB63ACD20D4}"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172477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2425F-1B4C-42C4-ACFB-1AD20ADC8CB7}"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109584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1CC252-A04B-41AB-ACA6-B5C7935A7C2B}"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265137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24F14D-EF44-4DBB-B6D3-03AA00983E09}" type="datetime1">
              <a:rPr lang="en-US" smtClean="0"/>
              <a:t>4/1/2020</a:t>
            </a:fld>
            <a:endParaRPr lang="en-US"/>
          </a:p>
        </p:txBody>
      </p:sp>
      <p:sp>
        <p:nvSpPr>
          <p:cNvPr id="8" name="Footer Placeholder 7"/>
          <p:cNvSpPr>
            <a:spLocks noGrp="1"/>
          </p:cNvSpPr>
          <p:nvPr>
            <p:ph type="ftr" sz="quarter" idx="11"/>
          </p:nvPr>
        </p:nvSpPr>
        <p:spPr/>
        <p:txBody>
          <a:bodyPr/>
          <a:lstStyle/>
          <a:p>
            <a:r>
              <a:rPr lang="en-US" smtClean="0"/>
              <a:t>Dr Amina Muazzam</a:t>
            </a:r>
            <a:endParaRPr lang="en-US"/>
          </a:p>
        </p:txBody>
      </p:sp>
      <p:sp>
        <p:nvSpPr>
          <p:cNvPr id="9" name="Slide Number Placeholder 8"/>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329753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5A958F-5BB1-4254-9CA6-78BF4E1CA28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336655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DE44F-80B2-4C63-B6EE-FAA03A449100}"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a:t>
            </a:r>
            <a:endParaRPr lang="en-US"/>
          </a:p>
        </p:txBody>
      </p:sp>
      <p:sp>
        <p:nvSpPr>
          <p:cNvPr id="4" name="Slide Number Placeholder 3"/>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18805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56B54-B132-4F5D-BBE1-E38F861FEDDE}"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330612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535A7-86ED-4C2F-82E5-819FC47DB0D6}"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a:t>
            </a:fld>
            <a:endParaRPr lang="en-US"/>
          </a:p>
        </p:txBody>
      </p:sp>
    </p:spTree>
    <p:extLst>
      <p:ext uri="{BB962C8B-B14F-4D97-AF65-F5344CB8AC3E}">
        <p14:creationId xmlns:p14="http://schemas.microsoft.com/office/powerpoint/2010/main" val="205593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84DA5-FA56-48CC-9C53-35A07173E3AE}" type="datetime1">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Amina Muazzam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E8747-1A2B-450F-B369-72A39694218B}" type="slidenum">
              <a:rPr lang="en-US" smtClean="0"/>
              <a:t>‹#›</a:t>
            </a:fld>
            <a:endParaRPr lang="en-US"/>
          </a:p>
        </p:txBody>
      </p:sp>
    </p:spTree>
    <p:extLst>
      <p:ext uri="{BB962C8B-B14F-4D97-AF65-F5344CB8AC3E}">
        <p14:creationId xmlns:p14="http://schemas.microsoft.com/office/powerpoint/2010/main" val="25014015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3020"/>
            <a:ext cx="9144000" cy="2387600"/>
          </a:xfrm>
        </p:spPr>
        <p:txBody>
          <a:bodyPr/>
          <a:lstStyle/>
          <a:p>
            <a:r>
              <a:rPr lang="en-US" b="1" dirty="0" smtClean="0">
                <a:latin typeface="Times New Roman" panose="02020603050405020304" pitchFamily="18" charset="0"/>
                <a:cs typeface="Times New Roman" panose="02020603050405020304" pitchFamily="18" charset="0"/>
              </a:rPr>
              <a:t>Compassion, Courage, Resilience </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146323"/>
            <a:ext cx="9144000" cy="1655762"/>
          </a:xfrm>
        </p:spPr>
        <p:txBody>
          <a:bodyPr>
            <a:normAutofit/>
          </a:bodyPr>
          <a:lstStyle/>
          <a:p>
            <a:r>
              <a:rPr lang="en-US" sz="2800" b="1" dirty="0" err="1" smtClean="0">
                <a:latin typeface="Times New Roman" panose="02020603050405020304" pitchFamily="18" charset="0"/>
                <a:cs typeface="Times New Roman" panose="02020603050405020304" pitchFamily="18" charset="0"/>
              </a:rPr>
              <a:t>Dr</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Amina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Muazzam</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C7270DF-8307-48F3-AC30-7D5CB22CF13B}"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a:t>
            </a:fld>
            <a:endParaRPr lang="en-US"/>
          </a:p>
        </p:txBody>
      </p:sp>
    </p:spTree>
    <p:extLst>
      <p:ext uri="{BB962C8B-B14F-4D97-AF65-F5344CB8AC3E}">
        <p14:creationId xmlns:p14="http://schemas.microsoft.com/office/powerpoint/2010/main" val="331256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Times New Roman" panose="02020603050405020304" pitchFamily="18" charset="0"/>
                <a:cs typeface="Times New Roman" panose="02020603050405020304" pitchFamily="18" charset="0"/>
              </a:rPr>
              <a:t>Traits of courageous people</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are realistic </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choose light over dark</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care deeply about their cause  </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1957500"/>
            <a:ext cx="3494313" cy="4087587"/>
          </a:xfrm>
          <a:prstGeom prst="rect">
            <a:avLst/>
          </a:prstGeom>
        </p:spPr>
      </p:pic>
      <p:sp>
        <p:nvSpPr>
          <p:cNvPr id="5" name="Date Placeholder 4"/>
          <p:cNvSpPr>
            <a:spLocks noGrp="1"/>
          </p:cNvSpPr>
          <p:nvPr>
            <p:ph type="dt" sz="half" idx="10"/>
          </p:nvPr>
        </p:nvSpPr>
        <p:spPr/>
        <p:txBody>
          <a:bodyPr/>
          <a:lstStyle/>
          <a:p>
            <a:fld id="{B47AA291-2EAD-4000-85A8-BB0324358133}"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10</a:t>
            </a:fld>
            <a:endParaRPr lang="en-US"/>
          </a:p>
        </p:txBody>
      </p:sp>
    </p:spTree>
    <p:extLst>
      <p:ext uri="{BB962C8B-B14F-4D97-AF65-F5344CB8AC3E}">
        <p14:creationId xmlns:p14="http://schemas.microsoft.com/office/powerpoint/2010/main" val="109588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Resilience </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Resilience is the capacity to recover quickly from difficulties or toughness.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 sort of “miracle drug” personality trait, something that can heal all wounds and right all wrongs.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ability and tendency to “bounce back”.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15EB365-DBE8-4730-B97F-27BBD83F0820}"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11</a:t>
            </a:fld>
            <a:endParaRPr lang="en-US"/>
          </a:p>
        </p:txBody>
      </p:sp>
    </p:spTree>
    <p:extLst>
      <p:ext uri="{BB962C8B-B14F-4D97-AF65-F5344CB8AC3E}">
        <p14:creationId xmlns:p14="http://schemas.microsoft.com/office/powerpoint/2010/main" val="2653147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Bounce back</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the process of adapting well in the face of adversity, trauma, tragedy, threats or significant sources of stress.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Bounce back is what we do when we face disappointment, defeat and failure but instead of letting things keep us down we get back and continue on with our lives.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DB600CB-B3FE-4EE4-AE10-9ABE99CFFAB5}"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12</a:t>
            </a:fld>
            <a:endParaRPr lang="en-US"/>
          </a:p>
        </p:txBody>
      </p:sp>
    </p:spTree>
    <p:extLst>
      <p:ext uri="{BB962C8B-B14F-4D97-AF65-F5344CB8AC3E}">
        <p14:creationId xmlns:p14="http://schemas.microsoft.com/office/powerpoint/2010/main" val="426503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The power of failure</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failure is the capacity to inspect and learn from.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Failures are stumbling blocks on the proverbial path to success.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lessons they teach have implications for humility, maturity and empathy.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13EDDF8-BB7E-4131-99C4-F305C43BEA5A}"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13</a:t>
            </a:fld>
            <a:endParaRPr lang="en-US"/>
          </a:p>
        </p:txBody>
      </p:sp>
    </p:spTree>
    <p:extLst>
      <p:ext uri="{BB962C8B-B14F-4D97-AF65-F5344CB8AC3E}">
        <p14:creationId xmlns:p14="http://schemas.microsoft.com/office/powerpoint/2010/main" val="277768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Characteristics of resilient people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 sense of control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Strong problem solving skills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Strong social connections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Identifying as a survivor, not a victim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Being able to ask for help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Sense of autonomy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514" y="1567259"/>
            <a:ext cx="5001986" cy="4868069"/>
          </a:xfrm>
          <a:prstGeom prst="rect">
            <a:avLst/>
          </a:prstGeom>
        </p:spPr>
      </p:pic>
      <p:sp>
        <p:nvSpPr>
          <p:cNvPr id="5" name="Date Placeholder 4"/>
          <p:cNvSpPr>
            <a:spLocks noGrp="1"/>
          </p:cNvSpPr>
          <p:nvPr>
            <p:ph type="dt" sz="half" idx="10"/>
          </p:nvPr>
        </p:nvSpPr>
        <p:spPr/>
        <p:txBody>
          <a:bodyPr/>
          <a:lstStyle/>
          <a:p>
            <a:fld id="{DA4A0FF5-6F13-4564-A06B-D49EFBDFF1ED}"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14</a:t>
            </a:fld>
            <a:endParaRPr lang="en-US"/>
          </a:p>
        </p:txBody>
      </p:sp>
    </p:spTree>
    <p:extLst>
      <p:ext uri="{BB962C8B-B14F-4D97-AF65-F5344CB8AC3E}">
        <p14:creationId xmlns:p14="http://schemas.microsoft.com/office/powerpoint/2010/main" val="3396251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Tips to improve resilience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Get connected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Make every day meaningful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Learn from experience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Remain hopeful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Take care of yourself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Be proactive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Learn to perceive obstacles as challenges rather than hindrances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Focus on progress, not goals</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Practice your ABC’s</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A61D443-99FD-4110-B4E7-AFF5B0B045F9}"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15</a:t>
            </a:fld>
            <a:endParaRPr lang="en-US"/>
          </a:p>
        </p:txBody>
      </p:sp>
    </p:spTree>
    <p:extLst>
      <p:ext uri="{BB962C8B-B14F-4D97-AF65-F5344CB8AC3E}">
        <p14:creationId xmlns:p14="http://schemas.microsoft.com/office/powerpoint/2010/main" val="2699513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When to seek professional advice?</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Becoming more resilient takes time and practice. If you don't feel you're making progress — or you don't know where to start — consider talking to a mental health provider. With guidance, you can improve your resiliency and mental </a:t>
            </a:r>
            <a:r>
              <a:rPr lang="en-US" dirty="0" smtClean="0">
                <a:latin typeface="Times New Roman" panose="02020603050405020304" pitchFamily="18" charset="0"/>
                <a:cs typeface="Times New Roman" panose="02020603050405020304" pitchFamily="18" charset="0"/>
              </a:rPr>
              <a:t>well-being.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C5BDA50-32C2-4D72-BDAF-4483985D820C}"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16</a:t>
            </a:fld>
            <a:endParaRPr lang="en-US"/>
          </a:p>
        </p:txBody>
      </p:sp>
    </p:spTree>
    <p:extLst>
      <p:ext uri="{BB962C8B-B14F-4D97-AF65-F5344CB8AC3E}">
        <p14:creationId xmlns:p14="http://schemas.microsoft.com/office/powerpoint/2010/main" val="390844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Resilience exercise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A visualization technique that can be used for this is to imagine the place you are in at the moment and slowly zoom out of yourself. Slowly zoom out of the building you're in, of the place, of the state, country and even continent. Then you zoom out further all the way through the ozone layer until you reach the moon and are looking at the whole earth. Now think about your problem again, how big is it really?</a:t>
            </a:r>
          </a:p>
        </p:txBody>
      </p:sp>
      <p:sp>
        <p:nvSpPr>
          <p:cNvPr id="4" name="Date Placeholder 3"/>
          <p:cNvSpPr>
            <a:spLocks noGrp="1"/>
          </p:cNvSpPr>
          <p:nvPr>
            <p:ph type="dt" sz="half" idx="10"/>
          </p:nvPr>
        </p:nvSpPr>
        <p:spPr/>
        <p:txBody>
          <a:bodyPr/>
          <a:lstStyle/>
          <a:p>
            <a:fld id="{4A831A5E-D441-4401-A407-037A9409827A}"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17</a:t>
            </a:fld>
            <a:endParaRPr lang="en-US"/>
          </a:p>
        </p:txBody>
      </p:sp>
    </p:spTree>
    <p:extLst>
      <p:ext uri="{BB962C8B-B14F-4D97-AF65-F5344CB8AC3E}">
        <p14:creationId xmlns:p14="http://schemas.microsoft.com/office/powerpoint/2010/main" val="354433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dirty="0" smtClean="0">
              <a:latin typeface="Times New Roman" panose="02020603050405020304" pitchFamily="18" charset="0"/>
              <a:cs typeface="Times New Roman" panose="02020603050405020304" pitchFamily="18" charset="0"/>
            </a:endParaRPr>
          </a:p>
          <a:p>
            <a:pPr marL="0" indent="0" algn="ctr">
              <a:buNone/>
            </a:pPr>
            <a:r>
              <a:rPr lang="en-US" sz="5400" dirty="0" smtClean="0">
                <a:latin typeface="Times New Roman" panose="02020603050405020304" pitchFamily="18" charset="0"/>
                <a:cs typeface="Times New Roman" panose="02020603050405020304" pitchFamily="18" charset="0"/>
              </a:rPr>
              <a:t>Thank you </a:t>
            </a:r>
            <a:r>
              <a:rPr lang="en-US" sz="54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54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A6CD49BA-C7AB-4B43-A934-F2CDF6744C17}"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a:t>
            </a:r>
            <a:endParaRPr lang="en-US"/>
          </a:p>
        </p:txBody>
      </p:sp>
      <p:sp>
        <p:nvSpPr>
          <p:cNvPr id="5" name="Slide Number Placeholder 4"/>
          <p:cNvSpPr>
            <a:spLocks noGrp="1"/>
          </p:cNvSpPr>
          <p:nvPr>
            <p:ph type="sldNum" sz="quarter" idx="12"/>
          </p:nvPr>
        </p:nvSpPr>
        <p:spPr/>
        <p:txBody>
          <a:bodyPr/>
          <a:lstStyle/>
          <a:p>
            <a:fld id="{910E8747-1A2B-450F-B369-72A39694218B}" type="slidenum">
              <a:rPr lang="en-US" smtClean="0"/>
              <a:t>18</a:t>
            </a:fld>
            <a:endParaRPr lang="en-US"/>
          </a:p>
        </p:txBody>
      </p:sp>
    </p:spTree>
    <p:extLst>
      <p:ext uri="{BB962C8B-B14F-4D97-AF65-F5344CB8AC3E}">
        <p14:creationId xmlns:p14="http://schemas.microsoft.com/office/powerpoint/2010/main" val="248608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19290"/>
            <a:ext cx="10515600" cy="4198482"/>
          </a:xfrm>
        </p:spPr>
        <p:txBody>
          <a:bodyPr>
            <a:normAutofit/>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Compassion is a language which the deaf can hear and the blind can see.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Compassion motivates people to go out of their way to help the physical, mental or emotional pains of another and themselves.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actually a sympathetic pity and concerns for the sufferings or misfortunes of others.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6D468C7-AD46-480A-943D-58BBD9D4F1F1}"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2</a:t>
            </a:fld>
            <a:endParaRPr lang="en-US"/>
          </a:p>
        </p:txBody>
      </p:sp>
    </p:spTree>
    <p:extLst>
      <p:ext uri="{BB962C8B-B14F-4D97-AF65-F5344CB8AC3E}">
        <p14:creationId xmlns:p14="http://schemas.microsoft.com/office/powerpoint/2010/main" val="215356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Components of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sensitivity to suffering in yourself and others.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commitment to try to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lleviate and prevent this suffering.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both cases compassion involves courage and strength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23557" y="4001294"/>
            <a:ext cx="5344885" cy="2310606"/>
          </a:xfrm>
          <a:prstGeom prst="rect">
            <a:avLst/>
          </a:prstGeom>
        </p:spPr>
      </p:pic>
      <p:sp>
        <p:nvSpPr>
          <p:cNvPr id="5" name="Date Placeholder 4"/>
          <p:cNvSpPr>
            <a:spLocks noGrp="1"/>
          </p:cNvSpPr>
          <p:nvPr>
            <p:ph type="dt" sz="half" idx="10"/>
          </p:nvPr>
        </p:nvSpPr>
        <p:spPr/>
        <p:txBody>
          <a:bodyPr/>
          <a:lstStyle/>
          <a:p>
            <a:fld id="{E5DF8F4C-220F-4E32-B4ED-4AD17F1A95EA}"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3</a:t>
            </a:fld>
            <a:endParaRPr lang="en-US"/>
          </a:p>
        </p:txBody>
      </p:sp>
    </p:spTree>
    <p:extLst>
      <p:ext uri="{BB962C8B-B14F-4D97-AF65-F5344CB8AC3E}">
        <p14:creationId xmlns:p14="http://schemas.microsoft.com/office/powerpoint/2010/main" val="288102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Types of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Familial compassion (with family)</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Familiar compassion (friends, neighbors)</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Stranger compassion (global compassion)</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Salient compassion (to lower animals)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857" y="1420019"/>
            <a:ext cx="4082143" cy="4109924"/>
          </a:xfrm>
          <a:prstGeom prst="rect">
            <a:avLst/>
          </a:prstGeom>
        </p:spPr>
      </p:pic>
      <p:sp>
        <p:nvSpPr>
          <p:cNvPr id="5" name="Date Placeholder 4"/>
          <p:cNvSpPr>
            <a:spLocks noGrp="1"/>
          </p:cNvSpPr>
          <p:nvPr>
            <p:ph type="dt" sz="half" idx="10"/>
          </p:nvPr>
        </p:nvSpPr>
        <p:spPr/>
        <p:txBody>
          <a:bodyPr/>
          <a:lstStyle/>
          <a:p>
            <a:fld id="{C651C4D2-FF0A-4E77-9AAA-2C2773D89847}" type="datetime1">
              <a:rPr lang="en-US" smtClean="0"/>
              <a:t>4/1/2020</a:t>
            </a:fld>
            <a:endParaRPr lang="en-US"/>
          </a:p>
        </p:txBody>
      </p:sp>
      <p:sp>
        <p:nvSpPr>
          <p:cNvPr id="6" name="Footer Placeholder 5"/>
          <p:cNvSpPr>
            <a:spLocks noGrp="1"/>
          </p:cNvSpPr>
          <p:nvPr>
            <p:ph type="ftr" sz="quarter" idx="11"/>
          </p:nvPr>
        </p:nvSpPr>
        <p:spPr/>
        <p:txBody>
          <a:bodyPr/>
          <a:lstStyle/>
          <a:p>
            <a:r>
              <a:rPr lang="en-US" smtClean="0"/>
              <a:t>Dr Amina Muazzam</a:t>
            </a:r>
            <a:endParaRPr lang="en-US"/>
          </a:p>
        </p:txBody>
      </p:sp>
      <p:sp>
        <p:nvSpPr>
          <p:cNvPr id="7" name="Slide Number Placeholder 6"/>
          <p:cNvSpPr>
            <a:spLocks noGrp="1"/>
          </p:cNvSpPr>
          <p:nvPr>
            <p:ph type="sldNum" sz="quarter" idx="12"/>
          </p:nvPr>
        </p:nvSpPr>
        <p:spPr/>
        <p:txBody>
          <a:bodyPr/>
          <a:lstStyle/>
          <a:p>
            <a:fld id="{910E8747-1A2B-450F-B369-72A39694218B}" type="slidenum">
              <a:rPr lang="en-US" smtClean="0"/>
              <a:t>4</a:t>
            </a:fld>
            <a:endParaRPr lang="en-US"/>
          </a:p>
        </p:txBody>
      </p:sp>
    </p:spTree>
    <p:extLst>
      <p:ext uri="{BB962C8B-B14F-4D97-AF65-F5344CB8AC3E}">
        <p14:creationId xmlns:p14="http://schemas.microsoft.com/office/powerpoint/2010/main" val="131566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Ways of showing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27401"/>
            <a:ext cx="10515600" cy="4993141"/>
          </a:xfrm>
        </p:spPr>
        <p:txBody>
          <a:bodyPr>
            <a:normAutofit/>
          </a:bodyPr>
          <a:lstStyle/>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Start with yourself – </a:t>
            </a:r>
            <a:r>
              <a:rPr lang="en-US" dirty="0" smtClean="0">
                <a:latin typeface="Times New Roman" panose="02020603050405020304" pitchFamily="18" charset="0"/>
                <a:cs typeface="Times New Roman" panose="02020603050405020304" pitchFamily="18" charset="0"/>
              </a:rPr>
              <a:t>praise yourself for your success and forgive yourself for your mistakes.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Communicate verbally and non-verbally – </a:t>
            </a:r>
            <a:r>
              <a:rPr lang="en-US" dirty="0" smtClean="0">
                <a:latin typeface="Times New Roman" panose="02020603050405020304" pitchFamily="18" charset="0"/>
                <a:cs typeface="Times New Roman" panose="02020603050405020304" pitchFamily="18" charset="0"/>
              </a:rPr>
              <a:t>eye contact, active listening, paraphrasing and open-ended questions.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Touch (if appropriate) – </a:t>
            </a:r>
            <a:r>
              <a:rPr lang="en-US" dirty="0" smtClean="0">
                <a:latin typeface="Times New Roman" panose="02020603050405020304" pitchFamily="18" charset="0"/>
                <a:cs typeface="Times New Roman" panose="02020603050405020304" pitchFamily="18" charset="0"/>
              </a:rPr>
              <a:t>a gentle and soft touch to hand or shoulder during conversation.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Encourage others – </a:t>
            </a:r>
            <a:r>
              <a:rPr lang="en-US" dirty="0" smtClean="0">
                <a:latin typeface="Times New Roman" panose="02020603050405020304" pitchFamily="18" charset="0"/>
                <a:cs typeface="Times New Roman" panose="02020603050405020304" pitchFamily="18" charset="0"/>
              </a:rPr>
              <a:t>positive reinforcement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Express yourself – </a:t>
            </a:r>
            <a:r>
              <a:rPr lang="en-US" dirty="0" smtClean="0">
                <a:latin typeface="Times New Roman" panose="02020603050405020304" pitchFamily="18" charset="0"/>
                <a:cs typeface="Times New Roman" panose="02020603050405020304" pitchFamily="18" charset="0"/>
              </a:rPr>
              <a:t>match the facial expressions to your felt emotions, a sincere smile and a good laugh.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3DFEE95-003E-4CF8-A129-CFF4FF4E482A}"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5</a:t>
            </a:fld>
            <a:endParaRPr lang="en-US"/>
          </a:p>
        </p:txBody>
      </p:sp>
    </p:spTree>
    <p:extLst>
      <p:ext uri="{BB962C8B-B14F-4D97-AF65-F5344CB8AC3E}">
        <p14:creationId xmlns:p14="http://schemas.microsoft.com/office/powerpoint/2010/main" val="317646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Continue…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1114" y="1382484"/>
            <a:ext cx="10515600" cy="5105401"/>
          </a:xfrm>
        </p:spPr>
        <p:txBody>
          <a:bodyPr>
            <a:normAutofit/>
          </a:bodyPr>
          <a:lstStyle/>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Show kindness – </a:t>
            </a:r>
            <a:r>
              <a:rPr lang="en-US" sz="2800" dirty="0" smtClean="0">
                <a:latin typeface="Times New Roman" panose="02020603050405020304" pitchFamily="18" charset="0"/>
                <a:cs typeface="Times New Roman" panose="02020603050405020304" pitchFamily="18" charset="0"/>
              </a:rPr>
              <a:t>give your kindness without expecting anything back.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Respect privacy – </a:t>
            </a:r>
            <a:r>
              <a:rPr lang="en-US" sz="2800" dirty="0" smtClean="0">
                <a:latin typeface="Times New Roman" panose="02020603050405020304" pitchFamily="18" charset="0"/>
                <a:cs typeface="Times New Roman" panose="02020603050405020304" pitchFamily="18" charset="0"/>
              </a:rPr>
              <a:t>be attentive to someone’s privacy. Protect their dignity.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Learn how to advocate – </a:t>
            </a:r>
            <a:r>
              <a:rPr lang="en-US" sz="2800" dirty="0" smtClean="0">
                <a:latin typeface="Times New Roman" panose="02020603050405020304" pitchFamily="18" charset="0"/>
                <a:cs typeface="Times New Roman" panose="02020603050405020304" pitchFamily="18" charset="0"/>
              </a:rPr>
              <a:t>to effectively advocate you must actively listen to what your friend needs.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Volunteer – </a:t>
            </a:r>
            <a:r>
              <a:rPr lang="en-US" sz="2800" dirty="0" smtClean="0">
                <a:latin typeface="Times New Roman" panose="02020603050405020304" pitchFamily="18" charset="0"/>
                <a:cs typeface="Times New Roman" panose="02020603050405020304" pitchFamily="18" charset="0"/>
              </a:rPr>
              <a:t>spending time helping people is good for your body, mind and soul.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Consider your words – </a:t>
            </a:r>
            <a:r>
              <a:rPr lang="en-US" sz="2800" dirty="0" smtClean="0">
                <a:latin typeface="Times New Roman" panose="02020603050405020304" pitchFamily="18" charset="0"/>
                <a:cs typeface="Times New Roman" panose="02020603050405020304" pitchFamily="18" charset="0"/>
              </a:rPr>
              <a:t>think before you speak </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AA37ED4-7DFE-4DF2-977F-5B82DCE9F902}"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6</a:t>
            </a:fld>
            <a:endParaRPr lang="en-US"/>
          </a:p>
        </p:txBody>
      </p:sp>
    </p:spTree>
    <p:extLst>
      <p:ext uri="{BB962C8B-B14F-4D97-AF65-F5344CB8AC3E}">
        <p14:creationId xmlns:p14="http://schemas.microsoft.com/office/powerpoint/2010/main" val="333833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Courage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“COURAGE IS THE FIRST OF HUMAN QUALITIES BECAUSE IT IS THE QUALITY WHICH GUARANTEES ALL OTHERS”. (Winston Churchill)</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ability to do something that frightens one.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capacity to control your fear in a dangerous or difficult situation.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 strength to be brave and confident enough to do what you believe in.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E10341D-FF07-4A26-8584-C6A160366CC2}"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7</a:t>
            </a:fld>
            <a:endParaRPr lang="en-US"/>
          </a:p>
        </p:txBody>
      </p:sp>
    </p:spTree>
    <p:extLst>
      <p:ext uri="{BB962C8B-B14F-4D97-AF65-F5344CB8AC3E}">
        <p14:creationId xmlns:p14="http://schemas.microsoft.com/office/powerpoint/2010/main" val="39676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Times New Roman" panose="02020603050405020304" pitchFamily="18" charset="0"/>
                <a:cs typeface="Times New Roman" panose="02020603050405020304" pitchFamily="18" charset="0"/>
              </a:rPr>
              <a:t>Types of courage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56657"/>
            <a:ext cx="10515600" cy="4974772"/>
          </a:xfrm>
        </p:spPr>
        <p:txBody>
          <a:bodyPr>
            <a:normAutofit/>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physical courage – </a:t>
            </a:r>
            <a:r>
              <a:rPr lang="en-US" dirty="0" smtClean="0">
                <a:latin typeface="Times New Roman" panose="02020603050405020304" pitchFamily="18" charset="0"/>
                <a:cs typeface="Times New Roman" panose="02020603050405020304" pitchFamily="18" charset="0"/>
              </a:rPr>
              <a:t>allows us to risk, discomfort, injury, pain, facing an enemy on the battlefield, undergoing chemotherapy etc.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Social courage – </a:t>
            </a:r>
            <a:r>
              <a:rPr lang="en-US" dirty="0" smtClean="0">
                <a:latin typeface="Times New Roman" panose="02020603050405020304" pitchFamily="18" charset="0"/>
                <a:cs typeface="Times New Roman" panose="02020603050405020304" pitchFamily="18" charset="0"/>
              </a:rPr>
              <a:t>risk of social embarrassment, unpopularity or rejection. It also involves leadership. Helps us apologize </a:t>
            </a:r>
            <a:r>
              <a:rPr lang="en-US" smtClean="0">
                <a:latin typeface="Times New Roman" panose="02020603050405020304" pitchFamily="18" charset="0"/>
                <a:cs typeface="Times New Roman" panose="02020603050405020304" pitchFamily="18" charset="0"/>
              </a:rPr>
              <a:t>and move 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Intellectual courage – </a:t>
            </a:r>
            <a:r>
              <a:rPr lang="en-US" dirty="0" smtClean="0">
                <a:latin typeface="Times New Roman" panose="02020603050405020304" pitchFamily="18" charset="0"/>
                <a:cs typeface="Times New Roman" panose="02020603050405020304" pitchFamily="18" charset="0"/>
              </a:rPr>
              <a:t>willingness to engage in challenging ideas, to question and to risk of making mistakes.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Moral courage – </a:t>
            </a:r>
            <a:r>
              <a:rPr lang="en-US" dirty="0" smtClean="0">
                <a:latin typeface="Times New Roman" panose="02020603050405020304" pitchFamily="18" charset="0"/>
                <a:cs typeface="Times New Roman" panose="02020603050405020304" pitchFamily="18" charset="0"/>
              </a:rPr>
              <a:t>it involves doing the right thing particularly when risks involve shame, opposition or the disapproval of others.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Emotional courage – </a:t>
            </a:r>
            <a:r>
              <a:rPr lang="en-US" dirty="0" smtClean="0">
                <a:latin typeface="Times New Roman" panose="02020603050405020304" pitchFamily="18" charset="0"/>
                <a:cs typeface="Times New Roman" panose="02020603050405020304" pitchFamily="18" charset="0"/>
              </a:rPr>
              <a:t>it opens us to feeling the full spectrum of positive emotions at the risk of encountering the negative one.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E22E836-88BF-46EF-8C74-0B78F2EA78F9}"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8</a:t>
            </a:fld>
            <a:endParaRPr lang="en-US"/>
          </a:p>
        </p:txBody>
      </p:sp>
    </p:spTree>
    <p:extLst>
      <p:ext uri="{BB962C8B-B14F-4D97-AF65-F5344CB8AC3E}">
        <p14:creationId xmlns:p14="http://schemas.microsoft.com/office/powerpoint/2010/main" val="3214364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Continue…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4514"/>
            <a:ext cx="10515600" cy="4892449"/>
          </a:xfrm>
        </p:spPr>
        <p:txBody>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Spiritual courage – </a:t>
            </a:r>
            <a:r>
              <a:rPr lang="en-US" dirty="0" smtClean="0">
                <a:latin typeface="Times New Roman" panose="02020603050405020304" pitchFamily="18" charset="0"/>
                <a:cs typeface="Times New Roman" panose="02020603050405020304" pitchFamily="18" charset="0"/>
              </a:rPr>
              <a:t>attending religious gatherings, making time to pray and do some charity. </a:t>
            </a:r>
          </a:p>
          <a:p>
            <a:pPr marL="0" indent="0">
              <a:buNone/>
            </a:pPr>
            <a:r>
              <a:rPr lang="en-US" sz="5400" b="1" dirty="0" smtClean="0">
                <a:latin typeface="Times New Roman" panose="02020603050405020304" pitchFamily="18" charset="0"/>
                <a:cs typeface="Times New Roman" panose="02020603050405020304" pitchFamily="18" charset="0"/>
              </a:rPr>
              <a:t>Strengths associated with courage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Integrity </a:t>
            </a:r>
            <a:r>
              <a:rPr lang="en-US" dirty="0" smtClean="0">
                <a:latin typeface="Times New Roman" panose="02020603050405020304" pitchFamily="18" charset="0"/>
                <a:cs typeface="Times New Roman" panose="02020603050405020304" pitchFamily="18" charset="0"/>
              </a:rPr>
              <a:t>(speak the truth, act sincerely, present yourself in an authentic way).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Bravery </a:t>
            </a:r>
            <a:r>
              <a:rPr lang="en-US" dirty="0" smtClean="0">
                <a:latin typeface="Times New Roman" panose="02020603050405020304" pitchFamily="18" charset="0"/>
                <a:cs typeface="Times New Roman" panose="02020603050405020304" pitchFamily="18" charset="0"/>
              </a:rPr>
              <a:t>(speaking and acting for what you believe despite opposition)</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Persistence </a:t>
            </a:r>
            <a:r>
              <a:rPr lang="en-US" dirty="0" smtClean="0">
                <a:latin typeface="Times New Roman" panose="02020603050405020304" pitchFamily="18" charset="0"/>
                <a:cs typeface="Times New Roman" panose="02020603050405020304" pitchFamily="18" charset="0"/>
              </a:rPr>
              <a:t>(finishing what you start even in the face of resistance)</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Vitality </a:t>
            </a:r>
            <a:r>
              <a:rPr lang="en-US" dirty="0" smtClean="0">
                <a:latin typeface="Times New Roman" panose="02020603050405020304" pitchFamily="18" charset="0"/>
                <a:cs typeface="Times New Roman" panose="02020603050405020304" pitchFamily="18" charset="0"/>
              </a:rPr>
              <a:t>(entering life fully) </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09D911B-7A15-452D-9CDE-E18A068B93B5}"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a:t>
            </a:r>
            <a:endParaRPr lang="en-US"/>
          </a:p>
        </p:txBody>
      </p:sp>
      <p:sp>
        <p:nvSpPr>
          <p:cNvPr id="6" name="Slide Number Placeholder 5"/>
          <p:cNvSpPr>
            <a:spLocks noGrp="1"/>
          </p:cNvSpPr>
          <p:nvPr>
            <p:ph type="sldNum" sz="quarter" idx="12"/>
          </p:nvPr>
        </p:nvSpPr>
        <p:spPr/>
        <p:txBody>
          <a:bodyPr/>
          <a:lstStyle/>
          <a:p>
            <a:fld id="{910E8747-1A2B-450F-B369-72A39694218B}" type="slidenum">
              <a:rPr lang="en-US" smtClean="0"/>
              <a:t>9</a:t>
            </a:fld>
            <a:endParaRPr lang="en-US"/>
          </a:p>
        </p:txBody>
      </p:sp>
    </p:spTree>
    <p:extLst>
      <p:ext uri="{BB962C8B-B14F-4D97-AF65-F5344CB8AC3E}">
        <p14:creationId xmlns:p14="http://schemas.microsoft.com/office/powerpoint/2010/main" val="103990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TotalTime>
  <Words>987</Words>
  <Application>Microsoft Office PowerPoint</Application>
  <PresentationFormat>Custom</PresentationFormat>
  <Paragraphs>139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Compassion, Courage, Resilience </vt:lpstr>
      <vt:lpstr>Compassion </vt:lpstr>
      <vt:lpstr>Components of compassion </vt:lpstr>
      <vt:lpstr>Types of compassion </vt:lpstr>
      <vt:lpstr>Ways of showing compassion </vt:lpstr>
      <vt:lpstr>Continue…</vt:lpstr>
      <vt:lpstr>Courage </vt:lpstr>
      <vt:lpstr>Types of courage </vt:lpstr>
      <vt:lpstr>Continue…</vt:lpstr>
      <vt:lpstr>Traits of courageous people</vt:lpstr>
      <vt:lpstr>Resilience </vt:lpstr>
      <vt:lpstr>Bounce back</vt:lpstr>
      <vt:lpstr>The power of failure</vt:lpstr>
      <vt:lpstr>Characteristics of resilient people </vt:lpstr>
      <vt:lpstr>Tips to improve resilience </vt:lpstr>
      <vt:lpstr>When to seek professional advice?</vt:lpstr>
      <vt:lpstr>Resilience exercise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Courage, Resilience </dc:title>
  <dc:creator>everyones</dc:creator>
  <cp:lastModifiedBy>Windows User</cp:lastModifiedBy>
  <cp:revision>118</cp:revision>
  <dcterms:created xsi:type="dcterms:W3CDTF">2019-04-18T21:50:01Z</dcterms:created>
  <dcterms:modified xsi:type="dcterms:W3CDTF">2020-04-01T18:06:01Z</dcterms:modified>
</cp:coreProperties>
</file>